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58" r:id="rId3"/>
    <p:sldId id="259" r:id="rId4"/>
    <p:sldId id="256" r:id="rId5"/>
    <p:sldId id="262" r:id="rId6"/>
    <p:sldId id="265" r:id="rId7"/>
    <p:sldId id="283" r:id="rId8"/>
    <p:sldId id="280" r:id="rId9"/>
    <p:sldId id="264" r:id="rId10"/>
    <p:sldId id="268" r:id="rId11"/>
    <p:sldId id="284" r:id="rId12"/>
    <p:sldId id="28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0" y="0"/>
            <a:ext cx="9132888" cy="6845300"/>
            <a:chOff x="0" y="0"/>
            <a:chExt cx="5753" cy="4312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0" y="0"/>
              <a:ext cx="5753" cy="4312"/>
              <a:chOff x="0" y="0"/>
              <a:chExt cx="5753" cy="4312"/>
            </a:xfrm>
          </p:grpSpPr>
          <p:sp>
            <p:nvSpPr>
              <p:cNvPr id="7" name="Line 2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405" cy="45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Line 3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725" cy="81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Line 4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056" cy="118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Line 5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365" cy="153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Line 6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685" cy="189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016" cy="226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Line 8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347" cy="264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688" cy="302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997" cy="337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Line 11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3339" cy="375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3669" cy="412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ltGray">
              <a:xfrm flipH="1">
                <a:off x="17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Line 14"/>
              <p:cNvSpPr>
                <a:spLocks noChangeShapeType="1"/>
              </p:cNvSpPr>
              <p:nvPr/>
            </p:nvSpPr>
            <p:spPr bwMode="ltGray">
              <a:xfrm flipH="1">
                <a:off x="49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Line 15"/>
              <p:cNvSpPr>
                <a:spLocks noChangeShapeType="1"/>
              </p:cNvSpPr>
              <p:nvPr/>
            </p:nvSpPr>
            <p:spPr bwMode="ltGray">
              <a:xfrm flipH="1">
                <a:off x="82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Line 16"/>
              <p:cNvSpPr>
                <a:spLocks noChangeShapeType="1"/>
              </p:cNvSpPr>
              <p:nvPr/>
            </p:nvSpPr>
            <p:spPr bwMode="ltGray">
              <a:xfrm flipH="1">
                <a:off x="1127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Line 17"/>
              <p:cNvSpPr>
                <a:spLocks noChangeShapeType="1"/>
              </p:cNvSpPr>
              <p:nvPr/>
            </p:nvSpPr>
            <p:spPr bwMode="ltGray">
              <a:xfrm flipH="1">
                <a:off x="145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Line 18"/>
              <p:cNvSpPr>
                <a:spLocks noChangeShapeType="1"/>
              </p:cNvSpPr>
              <p:nvPr/>
            </p:nvSpPr>
            <p:spPr bwMode="ltGray">
              <a:xfrm flipH="1">
                <a:off x="1771" y="4"/>
                <a:ext cx="3829" cy="430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19"/>
              <p:cNvSpPr>
                <a:spLocks noChangeShapeType="1"/>
              </p:cNvSpPr>
              <p:nvPr/>
            </p:nvSpPr>
            <p:spPr bwMode="ltGray">
              <a:xfrm flipH="1">
                <a:off x="2421" y="564"/>
                <a:ext cx="3332" cy="374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20"/>
              <p:cNvSpPr>
                <a:spLocks noChangeShapeType="1"/>
              </p:cNvSpPr>
              <p:nvPr/>
            </p:nvSpPr>
            <p:spPr bwMode="ltGray">
              <a:xfrm flipH="1">
                <a:off x="2720" y="900"/>
                <a:ext cx="3033" cy="34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21"/>
              <p:cNvSpPr>
                <a:spLocks noChangeShapeType="1"/>
              </p:cNvSpPr>
              <p:nvPr/>
            </p:nvSpPr>
            <p:spPr bwMode="ltGray">
              <a:xfrm flipH="1">
                <a:off x="3029" y="1248"/>
                <a:ext cx="2724" cy="306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ltGray">
              <a:xfrm flipH="1">
                <a:off x="3349" y="1608"/>
                <a:ext cx="2404" cy="270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ltGray">
              <a:xfrm flipH="1">
                <a:off x="3691" y="1992"/>
                <a:ext cx="2062" cy="232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ltGray">
              <a:xfrm flipH="1">
                <a:off x="4032" y="2376"/>
                <a:ext cx="1721" cy="193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ltGray">
              <a:xfrm flipH="1">
                <a:off x="4352" y="2736"/>
                <a:ext cx="1401" cy="157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ltGray">
              <a:xfrm flipH="1">
                <a:off x="4683" y="3108"/>
                <a:ext cx="1070" cy="120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Line 27"/>
              <p:cNvSpPr>
                <a:spLocks noChangeShapeType="1"/>
              </p:cNvSpPr>
              <p:nvPr/>
            </p:nvSpPr>
            <p:spPr bwMode="ltGray">
              <a:xfrm flipH="1">
                <a:off x="4992" y="3456"/>
                <a:ext cx="761" cy="85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Line 28"/>
              <p:cNvSpPr>
                <a:spLocks noChangeShapeType="1"/>
              </p:cNvSpPr>
              <p:nvPr/>
            </p:nvSpPr>
            <p:spPr bwMode="ltGray">
              <a:xfrm flipH="1">
                <a:off x="5291" y="3792"/>
                <a:ext cx="462" cy="52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Line 29"/>
              <p:cNvSpPr>
                <a:spLocks noChangeShapeType="1"/>
              </p:cNvSpPr>
              <p:nvPr/>
            </p:nvSpPr>
            <p:spPr bwMode="ltGray">
              <a:xfrm flipH="1">
                <a:off x="5589" y="4128"/>
                <a:ext cx="164" cy="18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Line 30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28" cy="14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Line 31"/>
              <p:cNvSpPr>
                <a:spLocks noChangeShapeType="1"/>
              </p:cNvSpPr>
              <p:nvPr/>
            </p:nvSpPr>
            <p:spPr bwMode="ltGray">
              <a:xfrm flipH="1">
                <a:off x="2119" y="228"/>
                <a:ext cx="3630" cy="408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Rectangle 33"/>
            <p:cNvSpPr>
              <a:spLocks noChangeArrowheads="1"/>
            </p:cNvSpPr>
            <p:nvPr/>
          </p:nvSpPr>
          <p:spPr bwMode="blackWhite">
            <a:xfrm>
              <a:off x="292" y="1012"/>
              <a:ext cx="5176" cy="26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chemeClr val="hlink"/>
              </a:solidFill>
              <a:miter lim="800000"/>
              <a:headEnd/>
              <a:tailEnd/>
            </a:ln>
            <a:effectLst>
              <a:outerShdw dist="125724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107" name="Rectangle 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Щелчок правит образец заголовка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ru-RU"/>
              <a:t>Щелчок правит образец подзаголовка</a:t>
            </a:r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9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B6453-A847-431F-B0BC-3C27108039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19444-E229-4FD3-BBE6-348F96C826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6D139-878E-468D-AFA6-4D2E555BB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931EB-2ED1-44F0-9E82-DE7BAB1D40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5C0E5-C93E-40C1-8545-0C2476F7F9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249A3-E0C5-4E21-8B41-24A7B980B6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4B465-E84F-47B2-BE91-9CCCD8900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239F1-36E2-4024-942B-F271E39E9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656E9-3548-45C8-B2D0-D990BEB6D9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EE993-2517-4081-B069-8367394096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7D5E4-1FB5-4C31-BFF6-0611022DC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55025-1D29-4606-9BC6-51EB92105B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EEFE9-4BB6-450B-AD64-7E0FA453BF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0" y="0"/>
            <a:ext cx="9132888" cy="6845300"/>
            <a:chOff x="0" y="0"/>
            <a:chExt cx="5753" cy="4312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0" y="0"/>
              <a:ext cx="5753" cy="4312"/>
              <a:chOff x="0" y="0"/>
              <a:chExt cx="5753" cy="4312"/>
            </a:xfrm>
          </p:grpSpPr>
          <p:sp>
            <p:nvSpPr>
              <p:cNvPr id="1026" name="Line 2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405" cy="45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27" name="Line 3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725" cy="81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28" name="Line 4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056" cy="118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29" name="Line 5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365" cy="153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0" name="Line 6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685" cy="189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1" name="Line 7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016" cy="226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2" name="Line 8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347" cy="264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3" name="Line 9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688" cy="302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4" name="Line 10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2997" cy="337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5" name="Line 11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3339" cy="375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6" name="Line 12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3669" cy="412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7" name="Line 13"/>
              <p:cNvSpPr>
                <a:spLocks noChangeShapeType="1"/>
              </p:cNvSpPr>
              <p:nvPr/>
            </p:nvSpPr>
            <p:spPr bwMode="ltGray">
              <a:xfrm flipH="1">
                <a:off x="17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Line 14"/>
              <p:cNvSpPr>
                <a:spLocks noChangeShapeType="1"/>
              </p:cNvSpPr>
              <p:nvPr/>
            </p:nvSpPr>
            <p:spPr bwMode="ltGray">
              <a:xfrm flipH="1">
                <a:off x="49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9" name="Line 15"/>
              <p:cNvSpPr>
                <a:spLocks noChangeShapeType="1"/>
              </p:cNvSpPr>
              <p:nvPr/>
            </p:nvSpPr>
            <p:spPr bwMode="ltGray">
              <a:xfrm flipH="1">
                <a:off x="82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0" name="Line 16"/>
              <p:cNvSpPr>
                <a:spLocks noChangeShapeType="1"/>
              </p:cNvSpPr>
              <p:nvPr/>
            </p:nvSpPr>
            <p:spPr bwMode="ltGray">
              <a:xfrm flipH="1">
                <a:off x="1127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Line 17"/>
              <p:cNvSpPr>
                <a:spLocks noChangeShapeType="1"/>
              </p:cNvSpPr>
              <p:nvPr/>
            </p:nvSpPr>
            <p:spPr bwMode="ltGray">
              <a:xfrm flipH="1">
                <a:off x="1458" y="0"/>
                <a:ext cx="3833" cy="43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2" name="Line 18"/>
              <p:cNvSpPr>
                <a:spLocks noChangeShapeType="1"/>
              </p:cNvSpPr>
              <p:nvPr/>
            </p:nvSpPr>
            <p:spPr bwMode="ltGray">
              <a:xfrm flipH="1">
                <a:off x="1771" y="4"/>
                <a:ext cx="3829" cy="430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3" name="Line 19"/>
              <p:cNvSpPr>
                <a:spLocks noChangeShapeType="1"/>
              </p:cNvSpPr>
              <p:nvPr/>
            </p:nvSpPr>
            <p:spPr bwMode="ltGray">
              <a:xfrm flipH="1">
                <a:off x="2421" y="564"/>
                <a:ext cx="3332" cy="3748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4" name="Line 20"/>
              <p:cNvSpPr>
                <a:spLocks noChangeShapeType="1"/>
              </p:cNvSpPr>
              <p:nvPr/>
            </p:nvSpPr>
            <p:spPr bwMode="ltGray">
              <a:xfrm flipH="1">
                <a:off x="2720" y="900"/>
                <a:ext cx="3033" cy="34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5" name="Line 21"/>
              <p:cNvSpPr>
                <a:spLocks noChangeShapeType="1"/>
              </p:cNvSpPr>
              <p:nvPr/>
            </p:nvSpPr>
            <p:spPr bwMode="ltGray">
              <a:xfrm flipH="1">
                <a:off x="3029" y="1248"/>
                <a:ext cx="2724" cy="306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6" name="Line 22"/>
              <p:cNvSpPr>
                <a:spLocks noChangeShapeType="1"/>
              </p:cNvSpPr>
              <p:nvPr/>
            </p:nvSpPr>
            <p:spPr bwMode="ltGray">
              <a:xfrm flipH="1">
                <a:off x="3349" y="1608"/>
                <a:ext cx="2404" cy="270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7" name="Line 23"/>
              <p:cNvSpPr>
                <a:spLocks noChangeShapeType="1"/>
              </p:cNvSpPr>
              <p:nvPr/>
            </p:nvSpPr>
            <p:spPr bwMode="ltGray">
              <a:xfrm flipH="1">
                <a:off x="3691" y="1992"/>
                <a:ext cx="2062" cy="232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8" name="Line 24"/>
              <p:cNvSpPr>
                <a:spLocks noChangeShapeType="1"/>
              </p:cNvSpPr>
              <p:nvPr/>
            </p:nvSpPr>
            <p:spPr bwMode="ltGray">
              <a:xfrm flipH="1">
                <a:off x="4032" y="2376"/>
                <a:ext cx="1721" cy="193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9" name="Line 25"/>
              <p:cNvSpPr>
                <a:spLocks noChangeShapeType="1"/>
              </p:cNvSpPr>
              <p:nvPr/>
            </p:nvSpPr>
            <p:spPr bwMode="ltGray">
              <a:xfrm flipH="1">
                <a:off x="4352" y="2736"/>
                <a:ext cx="1401" cy="157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0" name="Line 26"/>
              <p:cNvSpPr>
                <a:spLocks noChangeShapeType="1"/>
              </p:cNvSpPr>
              <p:nvPr/>
            </p:nvSpPr>
            <p:spPr bwMode="ltGray">
              <a:xfrm flipH="1">
                <a:off x="4683" y="3108"/>
                <a:ext cx="1070" cy="120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1" name="Line 27"/>
              <p:cNvSpPr>
                <a:spLocks noChangeShapeType="1"/>
              </p:cNvSpPr>
              <p:nvPr/>
            </p:nvSpPr>
            <p:spPr bwMode="ltGray">
              <a:xfrm flipH="1">
                <a:off x="4992" y="3456"/>
                <a:ext cx="761" cy="856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2" name="Line 28"/>
              <p:cNvSpPr>
                <a:spLocks noChangeShapeType="1"/>
              </p:cNvSpPr>
              <p:nvPr/>
            </p:nvSpPr>
            <p:spPr bwMode="ltGray">
              <a:xfrm flipH="1">
                <a:off x="5291" y="3792"/>
                <a:ext cx="462" cy="52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3" name="Line 29"/>
              <p:cNvSpPr>
                <a:spLocks noChangeShapeType="1"/>
              </p:cNvSpPr>
              <p:nvPr/>
            </p:nvSpPr>
            <p:spPr bwMode="ltGray">
              <a:xfrm flipH="1">
                <a:off x="5589" y="4128"/>
                <a:ext cx="164" cy="18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" name="Line 30"/>
              <p:cNvSpPr>
                <a:spLocks noChangeShapeType="1"/>
              </p:cNvSpPr>
              <p:nvPr/>
            </p:nvSpPr>
            <p:spPr bwMode="ltGray">
              <a:xfrm flipH="1">
                <a:off x="0" y="0"/>
                <a:ext cx="128" cy="14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" name="Line 31"/>
              <p:cNvSpPr>
                <a:spLocks noChangeShapeType="1"/>
              </p:cNvSpPr>
              <p:nvPr/>
            </p:nvSpPr>
            <p:spPr bwMode="ltGray">
              <a:xfrm flipH="1">
                <a:off x="2119" y="228"/>
                <a:ext cx="3630" cy="408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57" name="Rectangle 33"/>
            <p:cNvSpPr>
              <a:spLocks noChangeArrowheads="1"/>
            </p:cNvSpPr>
            <p:nvPr/>
          </p:nvSpPr>
          <p:spPr bwMode="blackWhite">
            <a:xfrm>
              <a:off x="292" y="292"/>
              <a:ext cx="5176" cy="37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chemeClr val="hlink"/>
              </a:solidFill>
              <a:miter lim="800000"/>
              <a:headEnd/>
              <a:tailEnd/>
            </a:ln>
            <a:effectLst>
              <a:outerShdw dist="125724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51" name="Rectangle 3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D1D79B28-DC1B-4CF2-9CC4-62D85BB444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gif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10" Type="http://schemas.openxmlformats.org/officeDocument/2006/relationships/image" Target="../media/image10.jpeg"/><Relationship Id="rId4" Type="http://schemas.openxmlformats.org/officeDocument/2006/relationships/image" Target="../media/image4.gif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_____Microsoft_Excel_97-20031.xls"/><Relationship Id="rId7" Type="http://schemas.openxmlformats.org/officeDocument/2006/relationships/oleObject" Target="../embeddings/_____Microsoft_Excel_97-20033.xls"/><Relationship Id="rId12" Type="http://schemas.openxmlformats.org/officeDocument/2006/relationships/image" Target="../media/image2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11" Type="http://schemas.openxmlformats.org/officeDocument/2006/relationships/oleObject" Target="../embeddings/_____Microsoft_Excel_97-20035.xls"/><Relationship Id="rId5" Type="http://schemas.openxmlformats.org/officeDocument/2006/relationships/oleObject" Target="../embeddings/_____Microsoft_Excel_97-20032.xls"/><Relationship Id="rId10" Type="http://schemas.openxmlformats.org/officeDocument/2006/relationships/image" Target="../media/image22.emf"/><Relationship Id="rId4" Type="http://schemas.openxmlformats.org/officeDocument/2006/relationships/image" Target="../media/image19.emf"/><Relationship Id="rId9" Type="http://schemas.openxmlformats.org/officeDocument/2006/relationships/oleObject" Target="../embeddings/_____Microsoft_Excel_97-20034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Рисунок2"/>
          <p:cNvPicPr>
            <a:picLocks noChangeAspect="1" noChangeArrowheads="1"/>
          </p:cNvPicPr>
          <p:nvPr/>
        </p:nvPicPr>
        <p:blipFill>
          <a:blip r:embed="rId2">
            <a:lum bright="12000" contrast="36000"/>
          </a:blip>
          <a:srcRect/>
          <a:stretch>
            <a:fillRect/>
          </a:stretch>
        </p:blipFill>
        <p:spPr bwMode="auto">
          <a:xfrm>
            <a:off x="6307" y="0"/>
            <a:ext cx="9144000" cy="6900530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823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r>
              <a:rPr lang="ru-RU" sz="3600" smtClean="0">
                <a:solidFill>
                  <a:srgbClr val="FFFF99"/>
                </a:solidFill>
                <a:latin typeface="Arial Black" pitchFamily="34" charset="0"/>
              </a:rPr>
              <a:t>Проверка домашнего задания</a:t>
            </a:r>
          </a:p>
        </p:txBody>
      </p:sp>
      <p:pic>
        <p:nvPicPr>
          <p:cNvPr id="5123" name="Picture 3" descr="Инд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87900" y="549275"/>
            <a:ext cx="4356100" cy="5903913"/>
          </a:xfrm>
          <a:noFill/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539750" y="765175"/>
            <a:ext cx="41036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000" b="1">
                <a:latin typeface="Arial" pitchFamily="34" charset="0"/>
              </a:rPr>
              <a:t>1.Индия расположена на юге полуострова _ _  _  _  _  _  _  _</a:t>
            </a:r>
          </a:p>
          <a:p>
            <a:pPr eaLnBrk="1" hangingPunct="1"/>
            <a:r>
              <a:rPr lang="ru-RU" sz="2000" b="1">
                <a:latin typeface="Arial" pitchFamily="34" charset="0"/>
              </a:rPr>
              <a:t>	           </a:t>
            </a:r>
            <a:r>
              <a:rPr lang="ru-RU" sz="2000" b="1">
                <a:solidFill>
                  <a:srgbClr val="FF00FF"/>
                </a:solidFill>
                <a:latin typeface="Arial" pitchFamily="34" charset="0"/>
              </a:rPr>
              <a:t>И Н Д О С  Т  А Н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468313" y="1700213"/>
            <a:ext cx="42846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ru-RU" sz="1800" b="1">
                <a:latin typeface="Arial" pitchFamily="34" charset="0"/>
              </a:rPr>
              <a:t>2.Северной границей Индии служат </a:t>
            </a:r>
            <a:r>
              <a:rPr lang="ru-RU" sz="2000" b="1">
                <a:latin typeface="Arial" pitchFamily="34" charset="0"/>
              </a:rPr>
              <a:t>высокие</a:t>
            </a:r>
            <a:r>
              <a:rPr lang="ru-RU" sz="1800" b="1">
                <a:latin typeface="Arial" pitchFamily="34" charset="0"/>
              </a:rPr>
              <a:t> горы в мире. Их</a:t>
            </a:r>
          </a:p>
          <a:p>
            <a:pPr eaLnBrk="1" hangingPunct="1"/>
            <a:r>
              <a:rPr lang="ru-RU" sz="1800" b="1">
                <a:latin typeface="Arial" pitchFamily="34" charset="0"/>
              </a:rPr>
              <a:t>название </a:t>
            </a:r>
            <a:r>
              <a:rPr lang="ru-RU" b="1">
                <a:latin typeface="Arial" pitchFamily="34" charset="0"/>
              </a:rPr>
              <a:t>_  _  _  _  _  _  _</a:t>
            </a:r>
            <a:r>
              <a:rPr lang="ru-RU" sz="1800" b="1">
                <a:latin typeface="Arial" pitchFamily="34" charset="0"/>
              </a:rPr>
              <a:t> .</a:t>
            </a:r>
          </a:p>
          <a:p>
            <a:pPr eaLnBrk="1" hangingPunct="1"/>
            <a:r>
              <a:rPr lang="ru-RU" sz="1800" b="1">
                <a:solidFill>
                  <a:srgbClr val="FFFF99"/>
                </a:solidFill>
                <a:latin typeface="Arial" pitchFamily="34" charset="0"/>
              </a:rPr>
              <a:t>	   Г   И   М  А   Л   А   И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68313" y="2997200"/>
            <a:ext cx="42846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ru-RU" sz="2000" b="1">
                <a:latin typeface="Arial" pitchFamily="34" charset="0"/>
              </a:rPr>
              <a:t>3.Берега Индии с запада, востока и с юга омывает </a:t>
            </a:r>
          </a:p>
          <a:p>
            <a:pPr eaLnBrk="1" hangingPunct="1"/>
            <a:r>
              <a:rPr lang="ru-RU" b="1">
                <a:latin typeface="Arial" pitchFamily="34" charset="0"/>
              </a:rPr>
              <a:t>_  _  _  _  _  _  _  _</a:t>
            </a:r>
            <a:r>
              <a:rPr lang="ru-RU" sz="2000" b="1">
                <a:latin typeface="Arial" pitchFamily="34" charset="0"/>
              </a:rPr>
              <a:t>  </a:t>
            </a:r>
            <a:r>
              <a:rPr lang="ru-RU" b="1">
                <a:latin typeface="Arial" pitchFamily="34" charset="0"/>
              </a:rPr>
              <a:t>_</a:t>
            </a:r>
            <a:r>
              <a:rPr lang="ru-RU" sz="2000" b="1">
                <a:latin typeface="Arial" pitchFamily="34" charset="0"/>
              </a:rPr>
              <a:t>  океан.</a:t>
            </a:r>
          </a:p>
          <a:p>
            <a:pPr eaLnBrk="1" hangingPunct="1"/>
            <a:r>
              <a:rPr lang="ru-RU" sz="2000" b="1">
                <a:solidFill>
                  <a:srgbClr val="FF00FF"/>
                </a:solidFill>
                <a:latin typeface="Arial" pitchFamily="34" charset="0"/>
              </a:rPr>
              <a:t>И  Н  Д  И   Й  С  К  И  Й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468313" y="4440238"/>
            <a:ext cx="43561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just" eaLnBrk="1" hangingPunct="1"/>
            <a:r>
              <a:rPr lang="ru-RU" sz="2000" b="1">
                <a:latin typeface="Arial" pitchFamily="34" charset="0"/>
              </a:rPr>
              <a:t>4.Самые многоводные реки Индии – это:</a:t>
            </a:r>
          </a:p>
          <a:p>
            <a:pPr marL="457200" indent="-457200" algn="just" eaLnBrk="1" hangingPunct="1">
              <a:buFontTx/>
              <a:buAutoNum type="arabicParenR"/>
            </a:pPr>
            <a:r>
              <a:rPr lang="ru-RU" b="1">
                <a:latin typeface="Arial" pitchFamily="34" charset="0"/>
              </a:rPr>
              <a:t>_ _ _</a:t>
            </a:r>
            <a:r>
              <a:rPr lang="ru-RU" sz="2000" b="1">
                <a:latin typeface="Arial" pitchFamily="34" charset="0"/>
              </a:rPr>
              <a:t> . </a:t>
            </a:r>
          </a:p>
          <a:p>
            <a:pPr marL="457200" indent="-457200" algn="just" eaLnBrk="1" hangingPunct="1"/>
            <a:r>
              <a:rPr lang="ru-RU" sz="2000" b="1">
                <a:solidFill>
                  <a:srgbClr val="6699FF"/>
                </a:solidFill>
                <a:latin typeface="Arial" pitchFamily="34" charset="0"/>
              </a:rPr>
              <a:t>	</a:t>
            </a:r>
            <a:r>
              <a:rPr lang="ru-RU" sz="2000" b="1">
                <a:solidFill>
                  <a:srgbClr val="FFFF99"/>
                </a:solidFill>
                <a:latin typeface="Arial" pitchFamily="34" charset="0"/>
              </a:rPr>
              <a:t>И Н Д</a:t>
            </a:r>
          </a:p>
          <a:p>
            <a:pPr marL="457200" indent="-457200" algn="just" eaLnBrk="1" hangingPunct="1">
              <a:buFontTx/>
              <a:buAutoNum type="arabicParenR"/>
            </a:pPr>
            <a:r>
              <a:rPr lang="ru-RU" b="1">
                <a:latin typeface="Arial" pitchFamily="34" charset="0"/>
              </a:rPr>
              <a:t>_ _ _ _</a:t>
            </a:r>
            <a:r>
              <a:rPr lang="ru-RU" sz="2000" b="1">
                <a:latin typeface="Arial" pitchFamily="34" charset="0"/>
              </a:rPr>
              <a:t> . </a:t>
            </a:r>
          </a:p>
          <a:p>
            <a:pPr marL="457200" indent="-457200" algn="just" eaLnBrk="1" hangingPunct="1"/>
            <a:r>
              <a:rPr lang="ru-RU" sz="2000" b="1">
                <a:latin typeface="Arial" pitchFamily="34" charset="0"/>
              </a:rPr>
              <a:t>	</a:t>
            </a:r>
            <a:r>
              <a:rPr lang="ru-RU" sz="2000" b="1">
                <a:solidFill>
                  <a:schemeClr val="hlink"/>
                </a:solidFill>
                <a:latin typeface="Arial" pitchFamily="34" charset="0"/>
              </a:rPr>
              <a:t>Г А Н 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76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76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Рисунок2"/>
          <p:cNvPicPr>
            <a:picLocks noChangeAspect="1" noChangeArrowheads="1"/>
          </p:cNvPicPr>
          <p:nvPr/>
        </p:nvPicPr>
        <p:blipFill>
          <a:blip r:embed="rId2">
            <a:lum bright="12000" contrast="36000"/>
          </a:blip>
          <a:srcRect/>
          <a:stretch>
            <a:fillRect/>
          </a:stretch>
        </p:blipFill>
        <p:spPr bwMode="auto">
          <a:xfrm>
            <a:off x="0" y="1557338"/>
            <a:ext cx="4814888" cy="4724400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7772400" cy="1143000"/>
          </a:xfrm>
          <a:solidFill>
            <a:srgbClr val="003300"/>
          </a:solidFill>
          <a:ln w="76200">
            <a:solidFill>
              <a:schemeClr val="accent1"/>
            </a:solidFill>
          </a:ln>
        </p:spPr>
        <p:txBody>
          <a:bodyPr lIns="91440" tIns="45720" rIns="91440" bIns="45720"/>
          <a:lstStyle/>
          <a:p>
            <a:pPr>
              <a:defRPr/>
            </a:pPr>
            <a:r>
              <a:rPr lang="ru-RU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Проверка домашнего задания</a:t>
            </a: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4371975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37719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9704" name="Picture 8" descr="bigcat0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636838"/>
            <a:ext cx="3810000" cy="2233612"/>
          </a:xfrm>
          <a:noFill/>
        </p:spPr>
      </p:pic>
      <p:pic>
        <p:nvPicPr>
          <p:cNvPr id="29705" name="Picture 9" descr="tiger0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7200" y="0"/>
            <a:ext cx="8731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10"/>
          <p:cNvSpPr>
            <a:spLocks noChangeArrowheads="1"/>
          </p:cNvSpPr>
          <p:nvPr/>
        </p:nvSpPr>
        <p:spPr bwMode="auto">
          <a:xfrm>
            <a:off x="4325938" y="294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153" name="Rectangle 11"/>
          <p:cNvSpPr>
            <a:spLocks noChangeArrowheads="1"/>
          </p:cNvSpPr>
          <p:nvPr/>
        </p:nvSpPr>
        <p:spPr bwMode="auto">
          <a:xfrm>
            <a:off x="388620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9708" name="Picture 12" descr="ptc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6200" y="1447800"/>
            <a:ext cx="103981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13"/>
          <p:cNvSpPr>
            <a:spLocks noChangeArrowheads="1"/>
          </p:cNvSpPr>
          <p:nvPr/>
        </p:nvSpPr>
        <p:spPr bwMode="auto">
          <a:xfrm>
            <a:off x="4052888" y="2868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156" name="AutoShape 1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0" y="6477000"/>
            <a:ext cx="914400" cy="3810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11" name="Text Box 15"/>
          <p:cNvSpPr>
            <a:spLocks noGrp="1" noChangeArrowheads="1"/>
          </p:cNvSpPr>
          <p:nvPr>
            <p:ph type="body" sz="half" idx="2"/>
          </p:nvPr>
        </p:nvSpPr>
        <p:spPr>
          <a:xfrm>
            <a:off x="4932363" y="1412875"/>
            <a:ext cx="4211637" cy="3455988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mtClean="0">
                <a:effectLst/>
              </a:rPr>
              <a:t>1.Как назывались труднопроходимые леса в Индии?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mtClean="0">
                <a:effectLst/>
              </a:rPr>
              <a:t>2.Какие растения росли и животные обитали там?</a:t>
            </a:r>
          </a:p>
        </p:txBody>
      </p:sp>
      <p:pic>
        <p:nvPicPr>
          <p:cNvPr id="29712" name="Picture 16" descr="обезьян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557338"/>
            <a:ext cx="149066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3" name="Picture 17" descr="зме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6825" y="4832350"/>
            <a:ext cx="226695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4" name="Picture 2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868863"/>
            <a:ext cx="2547938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5" name="Picture 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55875" y="4868863"/>
            <a:ext cx="2519363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6" name="Picture 20" descr="Пантера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80288" y="4868863"/>
            <a:ext cx="1763712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 autoUpdateAnimBg="0"/>
      <p:bldP spid="297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orion.jnm.ru/images/dress/anci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3286148" cy="1925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http://pharaonsage.ru/wp-content/gallery/galereya/paho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642918"/>
            <a:ext cx="4229100" cy="180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0" name="Picture 6" descr="https://encrypted-tbn2.gstatic.com/images?q=tbn:ANd9GcS_XFYJPFjYMv9Z2CqlBaK65E6VkkkLX4cjtseY9elbO68nZvh-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4357694"/>
            <a:ext cx="1524000" cy="20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2" name="Picture 8" descr="https://encrypted-tbn2.gstatic.com/images?q=tbn:ANd9GcRLhY0ysH9fLjhqtZQ29r-6SgHpTyh7LzAGWOAIuQMgegms600jt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2500306"/>
            <a:ext cx="4514481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4" name="Picture 10" descr="https://encrypted-tbn1.gstatic.com/images?q=tbn:ANd9GcT1wY-uZzXeP3AbJR7-ZxpUM7mo_UegvGAAKPuRawbG_MIWb-U4g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2198" y="4429132"/>
            <a:ext cx="2466975" cy="184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00213"/>
            <a:ext cx="7772400" cy="3960812"/>
          </a:xfrm>
        </p:spPr>
        <p:txBody>
          <a:bodyPr/>
          <a:lstStyle/>
          <a:p>
            <a:pPr>
              <a:defRPr/>
            </a:pPr>
            <a:r>
              <a:rPr lang="ru-RU" sz="6000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ИНДИЙСКИЕ КАСТЫ</a:t>
            </a:r>
            <a:endParaRPr lang="ru-RU" sz="6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6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3795713"/>
            <a:ext cx="3497262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323850" y="0"/>
            <a:ext cx="8382000" cy="1628775"/>
          </a:xfrm>
          <a:prstGeom prst="horizontalScroll">
            <a:avLst>
              <a:gd name="adj" fmla="val 15593"/>
            </a:avLst>
          </a:prstGeom>
          <a:solidFill>
            <a:srgbClr val="FFFF99"/>
          </a:solidFill>
          <a:ln w="9525">
            <a:solidFill>
              <a:srgbClr val="66FF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b="1">
              <a:solidFill>
                <a:srgbClr val="FF5050"/>
              </a:solidFill>
              <a:latin typeface="Times New Roman" pitchFamily="18" charset="0"/>
            </a:endParaRPr>
          </a:p>
        </p:txBody>
      </p:sp>
      <p:sp>
        <p:nvSpPr>
          <p:cNvPr id="33798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9750" y="1628775"/>
            <a:ext cx="8064500" cy="1728788"/>
          </a:xfrm>
          <a:prstGeom prst="wedgeRoundRectCallout">
            <a:avLst>
              <a:gd name="adj1" fmla="val -11083"/>
              <a:gd name="adj2" fmla="val 150917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ru-RU" sz="3600" b="1" i="1" u="sng" dirty="0">
                <a:solidFill>
                  <a:srgbClr val="000099"/>
                </a:solidFill>
                <a:latin typeface="Times New Roman" pitchFamily="18" charset="0"/>
              </a:rPr>
              <a:t>Каста</a:t>
            </a:r>
            <a:r>
              <a:rPr lang="ru-RU" sz="3600" b="1" dirty="0">
                <a:solidFill>
                  <a:srgbClr val="A50021"/>
                </a:solidFill>
                <a:latin typeface="Times New Roman" pitchFamily="18" charset="0"/>
              </a:rPr>
              <a:t> </a:t>
            </a:r>
            <a:r>
              <a:rPr lang="ru-RU" sz="36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- </a:t>
            </a:r>
            <a:r>
              <a:rPr lang="ru-RU" sz="3600" dirty="0">
                <a:solidFill>
                  <a:srgbClr val="990000"/>
                </a:solidFill>
                <a:latin typeface="Times New Roman" pitchFamily="18" charset="0"/>
              </a:rPr>
              <a:t>группа людей, обладающая, определенными правами и обязанностями</a:t>
            </a:r>
          </a:p>
        </p:txBody>
      </p:sp>
      <p:sp>
        <p:nvSpPr>
          <p:cNvPr id="33799" name="WordArt 7"/>
          <p:cNvSpPr>
            <a:spLocks noChangeArrowheads="1" noChangeShapeType="1" noTextEdit="1"/>
          </p:cNvSpPr>
          <p:nvPr/>
        </p:nvSpPr>
        <p:spPr bwMode="auto">
          <a:xfrm>
            <a:off x="3124200" y="381000"/>
            <a:ext cx="2943225" cy="1162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0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С л о в а р и 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 autoUpdateAnimBg="0"/>
      <p:bldP spid="33798" grpId="0" animBg="1" autoUpdateAnimBg="0"/>
      <p:bldP spid="337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4" descr="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2138" y="981075"/>
            <a:ext cx="3763962" cy="5100638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3338"/>
            <a:ext cx="8077200" cy="587375"/>
          </a:xfrm>
          <a:solidFill>
            <a:schemeClr val="bg2"/>
          </a:solidFill>
          <a:ln w="76200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ru-RU" sz="2800" b="1" i="1" u="sng" dirty="0" smtClean="0">
                <a:solidFill>
                  <a:srgbClr val="FFFF00"/>
                </a:solidFill>
              </a:rPr>
              <a:t>Легенда о происхождении каст</a:t>
            </a:r>
            <a:endParaRPr lang="ru-RU" sz="2800" i="1" dirty="0" smtClean="0"/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1619250" y="2133600"/>
            <a:ext cx="609600" cy="381000"/>
          </a:xfrm>
          <a:prstGeom prst="star8">
            <a:avLst>
              <a:gd name="adj" fmla="val 38250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kern="1200" dirty="0">
                <a:solidFill>
                  <a:srgbClr val="FF0000"/>
                </a:solidFill>
                <a:latin typeface="Arial Cyr" charset="-52"/>
                <a:ea typeface="+mn-ea"/>
                <a:cs typeface="+mn-cs"/>
              </a:rPr>
              <a:t>1</a:t>
            </a:r>
            <a:endParaRPr lang="ru-RU" sz="2400" kern="1200" dirty="0">
              <a:solidFill>
                <a:srgbClr val="FFFFFF"/>
              </a:solidFill>
              <a:latin typeface="Arial Cyr" charset="-52"/>
              <a:ea typeface="+mn-ea"/>
              <a:cs typeface="+mn-cs"/>
            </a:endParaRP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3276600" y="3581400"/>
            <a:ext cx="685800" cy="533400"/>
          </a:xfrm>
          <a:prstGeom prst="star8">
            <a:avLst>
              <a:gd name="adj" fmla="val 3825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kern="1200">
                <a:solidFill>
                  <a:srgbClr val="FFFF00"/>
                </a:solidFill>
                <a:latin typeface="Arial Cyr" charset="-52"/>
                <a:ea typeface="+mn-ea"/>
                <a:cs typeface="+mn-cs"/>
              </a:rPr>
              <a:t>2</a:t>
            </a:r>
            <a:endParaRPr lang="ru-RU" sz="2400" kern="1200">
              <a:solidFill>
                <a:srgbClr val="FFFFFF"/>
              </a:solidFill>
              <a:latin typeface="Arial Cyr" charset="-52"/>
              <a:ea typeface="+mn-ea"/>
              <a:cs typeface="+mn-cs"/>
            </a:endParaRP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>
            <a:off x="1219200" y="4987925"/>
            <a:ext cx="533400" cy="457200"/>
          </a:xfrm>
          <a:prstGeom prst="star8">
            <a:avLst>
              <a:gd name="adj" fmla="val 38250"/>
            </a:avLst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kern="1200">
                <a:solidFill>
                  <a:srgbClr val="0000FF"/>
                </a:solidFill>
                <a:latin typeface="Arial Cyr" charset="-52"/>
                <a:ea typeface="+mn-ea"/>
                <a:cs typeface="+mn-cs"/>
              </a:rPr>
              <a:t>3</a:t>
            </a:r>
            <a:endParaRPr lang="ru-RU" sz="2400" kern="1200">
              <a:solidFill>
                <a:srgbClr val="FFFFFF"/>
              </a:solidFill>
              <a:latin typeface="Arial Cyr" charset="-52"/>
              <a:ea typeface="+mn-ea"/>
              <a:cs typeface="+mn-cs"/>
            </a:endParaRP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>
            <a:off x="2667000" y="5257800"/>
            <a:ext cx="609600" cy="457200"/>
          </a:xfrm>
          <a:prstGeom prst="star8">
            <a:avLst>
              <a:gd name="adj" fmla="val 38250"/>
            </a:avLst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kern="1200" dirty="0">
                <a:solidFill>
                  <a:srgbClr val="003B3B"/>
                </a:solidFill>
                <a:latin typeface="Arial Cyr" charset="-52"/>
                <a:ea typeface="+mn-ea"/>
                <a:cs typeface="+mn-cs"/>
              </a:rPr>
              <a:t>4</a:t>
            </a:r>
            <a:endParaRPr lang="ru-RU" sz="2400" kern="1200" dirty="0">
              <a:solidFill>
                <a:srgbClr val="5F5F5F"/>
              </a:solidFill>
              <a:latin typeface="Arial Cyr" charset="-52"/>
              <a:ea typeface="+mn-ea"/>
              <a:cs typeface="+mn-cs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500563" y="1557338"/>
            <a:ext cx="1655762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kern="1200" dirty="0">
                <a:solidFill>
                  <a:srgbClr val="FFFF00"/>
                </a:solidFill>
                <a:latin typeface="Times New Roman" pitchFamily="18" charset="0"/>
                <a:ea typeface="+mn-ea"/>
                <a:cs typeface="+mn-cs"/>
              </a:rPr>
              <a:t>1.Уста</a:t>
            </a:r>
            <a:endParaRPr lang="ru-RU" sz="3200" kern="1200" dirty="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4500563" y="2700338"/>
            <a:ext cx="1871662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kern="1200">
                <a:solidFill>
                  <a:srgbClr val="FFFF00"/>
                </a:solidFill>
                <a:latin typeface="Times New Roman" pitchFamily="18" charset="0"/>
                <a:ea typeface="+mn-ea"/>
                <a:cs typeface="+mn-cs"/>
              </a:rPr>
              <a:t>2.Руки</a:t>
            </a:r>
            <a:endParaRPr lang="ru-RU" sz="3200" kern="120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500563" y="3767138"/>
            <a:ext cx="1584325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kern="1200">
                <a:solidFill>
                  <a:srgbClr val="FFFF00"/>
                </a:solidFill>
                <a:latin typeface="Times New Roman" pitchFamily="18" charset="0"/>
                <a:ea typeface="+mn-ea"/>
                <a:cs typeface="+mn-cs"/>
              </a:rPr>
              <a:t>3.Бедра</a:t>
            </a:r>
            <a:endParaRPr lang="ru-RU" sz="3200" b="1" kern="120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4500563" y="4833938"/>
            <a:ext cx="2087562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kern="1200">
                <a:solidFill>
                  <a:srgbClr val="FFFF00"/>
                </a:solidFill>
                <a:latin typeface="Times New Roman" pitchFamily="18" charset="0"/>
                <a:ea typeface="+mn-ea"/>
                <a:cs typeface="+mn-cs"/>
              </a:rPr>
              <a:t>4.Ступни</a:t>
            </a:r>
            <a:endParaRPr lang="ru-RU" sz="2400" kern="120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5940425" y="1628775"/>
            <a:ext cx="23764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sz="2400" b="1" kern="1200" dirty="0">
                <a:solidFill>
                  <a:srgbClr val="FFFF00"/>
                </a:solidFill>
                <a:latin typeface="Arial Cyr" charset="-52"/>
                <a:ea typeface="+mn-ea"/>
                <a:cs typeface="+mn-cs"/>
              </a:rPr>
              <a:t>- </a:t>
            </a:r>
            <a:r>
              <a:rPr lang="ru-RU" sz="2400" b="1" kern="1200" dirty="0">
                <a:solidFill>
                  <a:srgbClr val="7030A0"/>
                </a:solidFill>
                <a:latin typeface="Arial Cyr" charset="-52"/>
                <a:ea typeface="+mn-ea"/>
                <a:cs typeface="+mn-cs"/>
              </a:rPr>
              <a:t>Брахманы</a:t>
            </a:r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6084888" y="2781300"/>
            <a:ext cx="19431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sz="2400" b="1" kern="1200" dirty="0" smtClean="0">
                <a:solidFill>
                  <a:srgbClr val="FFFF00"/>
                </a:solidFill>
                <a:latin typeface="Arial Cyr" charset="-52"/>
                <a:ea typeface="+mn-ea"/>
                <a:cs typeface="+mn-cs"/>
              </a:rPr>
              <a:t>- </a:t>
            </a:r>
            <a:r>
              <a:rPr lang="ru-RU" sz="2400" b="1" kern="1200" dirty="0" smtClean="0">
                <a:solidFill>
                  <a:srgbClr val="7030A0"/>
                </a:solidFill>
                <a:latin typeface="Arial Cyr" charset="-52"/>
                <a:ea typeface="+mn-ea"/>
                <a:cs typeface="+mn-cs"/>
              </a:rPr>
              <a:t>Воины</a:t>
            </a:r>
            <a:endParaRPr lang="ru-RU" sz="2400" b="1" kern="1200" dirty="0">
              <a:solidFill>
                <a:srgbClr val="7030A0"/>
              </a:solidFill>
              <a:latin typeface="Arial Cyr" charset="-52"/>
              <a:ea typeface="+mn-ea"/>
              <a:cs typeface="+mn-cs"/>
            </a:endParaRP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011863" y="3860800"/>
            <a:ext cx="2447925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sz="2400" b="1" kern="1200" dirty="0" smtClean="0">
                <a:solidFill>
                  <a:srgbClr val="FFFF00"/>
                </a:solidFill>
                <a:latin typeface="Arial Cyr" charset="-52"/>
                <a:ea typeface="+mn-ea"/>
                <a:cs typeface="+mn-cs"/>
              </a:rPr>
              <a:t>- </a:t>
            </a:r>
            <a:r>
              <a:rPr lang="ru-RU" sz="2400" b="1" kern="1200" dirty="0" smtClean="0">
                <a:solidFill>
                  <a:srgbClr val="7030A0"/>
                </a:solidFill>
                <a:latin typeface="Arial Cyr" charset="-52"/>
                <a:ea typeface="+mn-ea"/>
                <a:cs typeface="+mn-cs"/>
              </a:rPr>
              <a:t>Земледельцы</a:t>
            </a:r>
            <a:endParaRPr lang="ru-RU" sz="2400" b="1" kern="1200" dirty="0">
              <a:solidFill>
                <a:srgbClr val="7030A0"/>
              </a:solidFill>
              <a:latin typeface="Arial Cyr" charset="-52"/>
              <a:ea typeface="+mn-ea"/>
              <a:cs typeface="+mn-cs"/>
            </a:endParaRP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72225" y="4941888"/>
            <a:ext cx="20875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sz="2400" b="1" kern="1200" dirty="0">
                <a:solidFill>
                  <a:srgbClr val="FFFF00"/>
                </a:solidFill>
                <a:latin typeface="Arial Cyr" charset="-52"/>
                <a:ea typeface="+mn-ea"/>
                <a:cs typeface="+mn-cs"/>
              </a:rPr>
              <a:t>- </a:t>
            </a:r>
            <a:r>
              <a:rPr lang="ru-RU" sz="2400" b="1" kern="1200" dirty="0">
                <a:solidFill>
                  <a:srgbClr val="7030A0"/>
                </a:solidFill>
                <a:latin typeface="Arial Cyr" charset="-52"/>
                <a:ea typeface="+mn-ea"/>
                <a:cs typeface="+mn-cs"/>
              </a:rPr>
              <a:t>Слуги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1"/>
          <p:cNvSpPr txBox="1">
            <a:spLocks noChangeArrowheads="1"/>
          </p:cNvSpPr>
          <p:nvPr/>
        </p:nvSpPr>
        <p:spPr bwMode="auto">
          <a:xfrm>
            <a:off x="357188" y="0"/>
            <a:ext cx="842486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marL="838200" indent="-838200" algn="ctr"/>
            <a:r>
              <a:rPr lang="ru-RU" sz="4400" b="1">
                <a:solidFill>
                  <a:srgbClr val="FFFF00"/>
                </a:solidFill>
                <a:latin typeface="Times New Roman" pitchFamily="18" charset="0"/>
              </a:rPr>
              <a:t>Закрепление материала</a:t>
            </a:r>
          </a:p>
        </p:txBody>
      </p:sp>
      <p:graphicFrame>
        <p:nvGraphicFramePr>
          <p:cNvPr id="47156" name="Group 52"/>
          <p:cNvGraphicFramePr>
            <a:graphicFrameLocks noGrp="1"/>
          </p:cNvGraphicFramePr>
          <p:nvPr/>
        </p:nvGraphicFramePr>
        <p:xfrm>
          <a:off x="0" y="549275"/>
          <a:ext cx="9144000" cy="6827838"/>
        </p:xfrm>
        <a:graphic>
          <a:graphicData uri="http://schemas.openxmlformats.org/drawingml/2006/table">
            <a:tbl>
              <a:tblPr/>
              <a:tblGrid>
                <a:gridCol w="2700338"/>
                <a:gridCol w="2879725"/>
                <a:gridCol w="3563937"/>
              </a:tblGrid>
              <a:tr h="170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Название касты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Занятия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Права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FEC"/>
                    </a:solidFill>
                  </a:tcPr>
                </a:tc>
              </a:tr>
              <a:tr h="160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Жрецы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(брахманы)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B3B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pitchFamily="34" charset="0"/>
                        </a:rPr>
                        <a:t>освобождены от налогов, распоряжались своей собственностью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Воины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(кшатрии)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B3B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B3B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E7"/>
                    </a:solidFill>
                  </a:tcPr>
                </a:tc>
              </a:tr>
              <a:tr h="116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Земледельцы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(вайшьи)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B3B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B3B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Слуги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(шудры)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B3B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B3B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E7"/>
                    </a:solidFill>
                  </a:tcPr>
                </a:tc>
              </a:tr>
            </a:tbl>
          </a:graphicData>
        </a:graphic>
      </p:graphicFrame>
      <p:sp>
        <p:nvSpPr>
          <p:cNvPr id="47133" name="Text Box 29"/>
          <p:cNvSpPr txBox="1">
            <a:spLocks noChangeArrowheads="1"/>
          </p:cNvSpPr>
          <p:nvPr/>
        </p:nvSpPr>
        <p:spPr bwMode="auto">
          <a:xfrm>
            <a:off x="2843213" y="2420938"/>
            <a:ext cx="273685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b="1">
                <a:solidFill>
                  <a:srgbClr val="000099"/>
                </a:solidFill>
              </a:rPr>
              <a:t>выполняли жреческие  обязанности</a:t>
            </a:r>
          </a:p>
        </p:txBody>
      </p:sp>
      <p:sp>
        <p:nvSpPr>
          <p:cNvPr id="47137" name="Text Box 33"/>
          <p:cNvSpPr txBox="1">
            <a:spLocks noChangeArrowheads="1"/>
          </p:cNvSpPr>
          <p:nvPr/>
        </p:nvSpPr>
        <p:spPr bwMode="auto">
          <a:xfrm>
            <a:off x="6407150" y="2420938"/>
            <a:ext cx="2736850" cy="5191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2800" b="1">
              <a:solidFill>
                <a:srgbClr val="000099"/>
              </a:solidFill>
            </a:endParaRPr>
          </a:p>
        </p:txBody>
      </p:sp>
      <p:sp>
        <p:nvSpPr>
          <p:cNvPr id="47141" name="Text Box 37"/>
          <p:cNvSpPr txBox="1">
            <a:spLocks noChangeArrowheads="1"/>
          </p:cNvSpPr>
          <p:nvPr/>
        </p:nvSpPr>
        <p:spPr bwMode="auto">
          <a:xfrm>
            <a:off x="2771775" y="5013325"/>
            <a:ext cx="2808288" cy="1096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200" b="1">
                <a:solidFill>
                  <a:srgbClr val="009900"/>
                </a:solidFill>
              </a:rPr>
              <a:t>Земледелие, скотоводство, торговля, ремесла</a:t>
            </a:r>
          </a:p>
        </p:txBody>
      </p:sp>
      <p:sp>
        <p:nvSpPr>
          <p:cNvPr id="47149" name="Text Box 45"/>
          <p:cNvSpPr txBox="1">
            <a:spLocks noChangeArrowheads="1"/>
          </p:cNvSpPr>
          <p:nvPr/>
        </p:nvSpPr>
        <p:spPr bwMode="auto">
          <a:xfrm>
            <a:off x="5724525" y="5084763"/>
            <a:ext cx="2916238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b="1">
                <a:solidFill>
                  <a:srgbClr val="FF33CC"/>
                </a:solidFill>
              </a:rPr>
              <a:t>Имели имущество, платили налоги,</a:t>
            </a:r>
          </a:p>
        </p:txBody>
      </p:sp>
      <p:sp>
        <p:nvSpPr>
          <p:cNvPr id="47150" name="Text Box 46"/>
          <p:cNvSpPr txBox="1">
            <a:spLocks noChangeArrowheads="1"/>
          </p:cNvSpPr>
          <p:nvPr/>
        </p:nvSpPr>
        <p:spPr bwMode="auto">
          <a:xfrm>
            <a:off x="2843213" y="3789363"/>
            <a:ext cx="2736850" cy="1096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200" b="1">
                <a:solidFill>
                  <a:srgbClr val="FF3300"/>
                </a:solidFill>
              </a:rPr>
              <a:t>Управление, сражения, охота, пиры, состязания</a:t>
            </a:r>
          </a:p>
        </p:txBody>
      </p:sp>
      <p:sp>
        <p:nvSpPr>
          <p:cNvPr id="47151" name="Text Box 47"/>
          <p:cNvSpPr txBox="1">
            <a:spLocks noChangeArrowheads="1"/>
          </p:cNvSpPr>
          <p:nvPr/>
        </p:nvSpPr>
        <p:spPr bwMode="auto">
          <a:xfrm>
            <a:off x="5795963" y="3860800"/>
            <a:ext cx="273685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b="1">
                <a:solidFill>
                  <a:srgbClr val="000099"/>
                </a:solidFill>
              </a:rPr>
              <a:t>Накапливали имущество, имели армию</a:t>
            </a:r>
          </a:p>
        </p:txBody>
      </p:sp>
      <p:sp>
        <p:nvSpPr>
          <p:cNvPr id="47152" name="Text Box 48"/>
          <p:cNvSpPr txBox="1">
            <a:spLocks noChangeArrowheads="1"/>
          </p:cNvSpPr>
          <p:nvPr/>
        </p:nvSpPr>
        <p:spPr bwMode="auto">
          <a:xfrm>
            <a:off x="2627313" y="6324600"/>
            <a:ext cx="2808287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b="1">
                <a:solidFill>
                  <a:srgbClr val="FF3399"/>
                </a:solidFill>
              </a:rPr>
              <a:t>Прислуживали верхним кастам</a:t>
            </a:r>
          </a:p>
        </p:txBody>
      </p:sp>
      <p:sp>
        <p:nvSpPr>
          <p:cNvPr id="47154" name="Text Box 50"/>
          <p:cNvSpPr txBox="1">
            <a:spLocks noChangeArrowheads="1"/>
          </p:cNvSpPr>
          <p:nvPr/>
        </p:nvSpPr>
        <p:spPr bwMode="auto">
          <a:xfrm>
            <a:off x="5867400" y="6446838"/>
            <a:ext cx="280828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b="1">
                <a:solidFill>
                  <a:srgbClr val="000099"/>
                </a:solidFill>
              </a:rPr>
              <a:t>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4450"/>
            <a:ext cx="8077200" cy="660400"/>
          </a:xfrm>
          <a:solidFill>
            <a:schemeClr val="bg2"/>
          </a:solidFill>
          <a:ln w="76200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ru-RU" sz="4000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Легенда о происхождении каст</a:t>
            </a:r>
            <a:endParaRPr lang="ru-RU" sz="4000" smtClean="0"/>
          </a:p>
        </p:txBody>
      </p:sp>
      <p:pic>
        <p:nvPicPr>
          <p:cNvPr id="11268" name="Picture 6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000108"/>
            <a:ext cx="3763962" cy="5100638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КАСТЫ В ИНДИИ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743200" y="1905000"/>
          <a:ext cx="34290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Лист" r:id="rId3" imgW="3422160" imgH="466560" progId="Excel.Sheet.8">
                  <p:embed/>
                </p:oleObj>
              </mc:Choice>
              <mc:Fallback>
                <p:oleObj name="Лист" r:id="rId3" imgW="3422160" imgH="466560" progId="Excel.Sheet.8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905000"/>
                        <a:ext cx="34290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2743200" y="2514600"/>
          <a:ext cx="34290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Лист" r:id="rId5" imgW="3422160" imgH="466560" progId="Excel.Sheet.8">
                  <p:embed/>
                </p:oleObj>
              </mc:Choice>
              <mc:Fallback>
                <p:oleObj name="Лист" r:id="rId5" imgW="3422160" imgH="466560" progId="Excel.Sheet.8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14600"/>
                        <a:ext cx="34290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5"/>
          <p:cNvGraphicFramePr>
            <a:graphicFrameLocks noChangeAspect="1"/>
          </p:cNvGraphicFramePr>
          <p:nvPr/>
        </p:nvGraphicFramePr>
        <p:xfrm>
          <a:off x="2743200" y="3124200"/>
          <a:ext cx="34290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Лист" r:id="rId7" imgW="3422160" imgH="466560" progId="Excel.Sheet.8">
                  <p:embed/>
                </p:oleObj>
              </mc:Choice>
              <mc:Fallback>
                <p:oleObj name="Лист" r:id="rId7" imgW="3422160" imgH="466560" progId="Excel.Shee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124200"/>
                        <a:ext cx="34290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6"/>
          <p:cNvGraphicFramePr>
            <a:graphicFrameLocks noChangeAspect="1"/>
          </p:cNvGraphicFramePr>
          <p:nvPr/>
        </p:nvGraphicFramePr>
        <p:xfrm>
          <a:off x="2743200" y="3733800"/>
          <a:ext cx="34290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Лист" r:id="rId9" imgW="3422160" imgH="466560" progId="Excel.Sheet.8">
                  <p:embed/>
                </p:oleObj>
              </mc:Choice>
              <mc:Fallback>
                <p:oleObj name="Лист" r:id="rId9" imgW="3422160" imgH="466560" progId="Excel.Sheet.8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733800"/>
                        <a:ext cx="34290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7"/>
          <p:cNvGraphicFramePr>
            <a:graphicFrameLocks noChangeAspect="1"/>
          </p:cNvGraphicFramePr>
          <p:nvPr/>
        </p:nvGraphicFramePr>
        <p:xfrm>
          <a:off x="2743200" y="4648200"/>
          <a:ext cx="342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Лист" r:id="rId11" imgW="3422160" imgH="457200" progId="Excel.Sheet.8">
                  <p:embed/>
                </p:oleObj>
              </mc:Choice>
              <mc:Fallback>
                <p:oleObj name="Лист" r:id="rId11" imgW="3422160" imgH="457200" progId="Excel.Sheet.8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648200"/>
                        <a:ext cx="3429000" cy="457200"/>
                      </a:xfrm>
                      <a:prstGeom prst="rect">
                        <a:avLst/>
                      </a:prstGeom>
                      <a:noFill/>
                      <a:ln w="76200">
                        <a:solidFill>
                          <a:schemeClr val="bg2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990600" y="5638800"/>
            <a:ext cx="77517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!!!НЕПРИКАСАЕМЫЕ НАХОДИЛИСЬ ВНЕ КАСТ!!!</a:t>
            </a:r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idx="1"/>
          </p:nvPr>
        </p:nvSpPr>
        <p:spPr>
          <a:xfrm>
            <a:off x="714348" y="1000108"/>
            <a:ext cx="7772400" cy="4857784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Я узнал много нового и 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интересного.</a:t>
            </a:r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pPr algn="l"/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pPr algn="l"/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pPr algn="l"/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Все это мне уже давно 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знакомо.</a:t>
            </a:r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pPr algn="l"/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pPr algn="l"/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pPr algn="l">
              <a:buNone/>
            </a:pPr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Хотел бы дополнить свои знания путем чтения дополнительной 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литературы. </a:t>
            </a:r>
            <a:endParaRPr lang="ru-RU" sz="2800" dirty="0" smtClean="0">
              <a:solidFill>
                <a:srgbClr val="FFFF00"/>
              </a:solidFill>
              <a:latin typeface="+mj-lt"/>
            </a:endParaRPr>
          </a:p>
          <a:p>
            <a:pPr algn="l"/>
            <a:endParaRPr lang="ru-RU" dirty="0" smtClean="0">
              <a:solidFill>
                <a:srgbClr val="FFFF00"/>
              </a:solidFill>
            </a:endParaRPr>
          </a:p>
          <a:p>
            <a:pPr algn="l"/>
            <a:endParaRPr lang="ru-RU" dirty="0" smtClean="0">
              <a:solidFill>
                <a:srgbClr val="FFFF00"/>
              </a:solidFill>
            </a:endParaRPr>
          </a:p>
          <a:p>
            <a:pPr algn="l"/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Рисунок 4" descr="http://english-land.ru/wp-content/uploads/2012/05/elephant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571612"/>
            <a:ext cx="1326788" cy="874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http://domsnov.ru/foto/korov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357562"/>
            <a:ext cx="1141409" cy="96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Тигр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5214950"/>
            <a:ext cx="1433816" cy="100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268413"/>
          </a:xfrm>
        </p:spPr>
        <p:txBody>
          <a:bodyPr/>
          <a:lstStyle/>
          <a:p>
            <a:r>
              <a:rPr lang="ru-RU" sz="5400" b="1" smtClean="0">
                <a:solidFill>
                  <a:srgbClr val="FFFF00"/>
                </a:solidFill>
              </a:rPr>
              <a:t>Домашнее задание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Char char="§"/>
            </a:pPr>
            <a:r>
              <a:rPr lang="ru-RU" sz="4000" dirty="0" smtClean="0">
                <a:solidFill>
                  <a:schemeClr val="tx2"/>
                </a:solidFill>
                <a:effectLst/>
              </a:rPr>
              <a:t>21читать, ответить устно на вопросы в конце параграфа.</a:t>
            </a:r>
          </a:p>
          <a:p>
            <a:pPr>
              <a:buFont typeface="Times New Roman" pitchFamily="18" charset="0"/>
              <a:buNone/>
            </a:pPr>
            <a:r>
              <a:rPr lang="ru-RU" sz="4000" dirty="0" smtClean="0">
                <a:solidFill>
                  <a:schemeClr val="tx2"/>
                </a:solidFill>
                <a:effectLst/>
              </a:rPr>
              <a:t>	</a:t>
            </a:r>
          </a:p>
          <a:p>
            <a:endParaRPr lang="ru-RU" dirty="0" smtClean="0">
              <a:solidFill>
                <a:schemeClr val="tx2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ено-голубой">
  <a:themeElements>
    <a:clrScheme name="Зелено-голубой 1">
      <a:dk1>
        <a:srgbClr val="003B3B"/>
      </a:dk1>
      <a:lt1>
        <a:srgbClr val="FFFFFF"/>
      </a:lt1>
      <a:dk2>
        <a:srgbClr val="00B7A5"/>
      </a:dk2>
      <a:lt2>
        <a:srgbClr val="FF99CC"/>
      </a:lt2>
      <a:accent1>
        <a:srgbClr val="FF9900"/>
      </a:accent1>
      <a:accent2>
        <a:srgbClr val="CC66FF"/>
      </a:accent2>
      <a:accent3>
        <a:srgbClr val="AAD8CF"/>
      </a:accent3>
      <a:accent4>
        <a:srgbClr val="DADADA"/>
      </a:accent4>
      <a:accent5>
        <a:srgbClr val="FFCAAA"/>
      </a:accent5>
      <a:accent6>
        <a:srgbClr val="B95CE7"/>
      </a:accent6>
      <a:hlink>
        <a:srgbClr val="D60093"/>
      </a:hlink>
      <a:folHlink>
        <a:srgbClr val="66FFFF"/>
      </a:folHlink>
    </a:clrScheme>
    <a:fontScheme name="Зелено-голубой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</a:objectDefaults>
  <a:extraClrSchemeLst>
    <a:extraClrScheme>
      <a:clrScheme name="Зелено-голубой 1">
        <a:dk1>
          <a:srgbClr val="003B3B"/>
        </a:dk1>
        <a:lt1>
          <a:srgbClr val="FFFFFF"/>
        </a:lt1>
        <a:dk2>
          <a:srgbClr val="00B7A5"/>
        </a:dk2>
        <a:lt2>
          <a:srgbClr val="FF99CC"/>
        </a:lt2>
        <a:accent1>
          <a:srgbClr val="FF9900"/>
        </a:accent1>
        <a:accent2>
          <a:srgbClr val="CC66FF"/>
        </a:accent2>
        <a:accent3>
          <a:srgbClr val="AAD8CF"/>
        </a:accent3>
        <a:accent4>
          <a:srgbClr val="DADADA"/>
        </a:accent4>
        <a:accent5>
          <a:srgbClr val="FFCAAA"/>
        </a:accent5>
        <a:accent6>
          <a:srgbClr val="B95CE7"/>
        </a:accent6>
        <a:hlink>
          <a:srgbClr val="D60093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елено-голубой 2">
        <a:dk1>
          <a:srgbClr val="000000"/>
        </a:dk1>
        <a:lt1>
          <a:srgbClr val="FFFFFF"/>
        </a:lt1>
        <a:dk2>
          <a:srgbClr val="006699"/>
        </a:dk2>
        <a:lt2>
          <a:srgbClr val="99D0D6"/>
        </a:lt2>
        <a:accent1>
          <a:srgbClr val="3399FF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2DB92D"/>
        </a:accent6>
        <a:hlink>
          <a:srgbClr val="66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елено-голубой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39393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247</Words>
  <Application>Microsoft Office PowerPoint</Application>
  <PresentationFormat>Экран (4:3)</PresentationFormat>
  <Paragraphs>68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Зелено-голубой</vt:lpstr>
      <vt:lpstr>Лист</vt:lpstr>
      <vt:lpstr>Презентация PowerPoint</vt:lpstr>
      <vt:lpstr>Проверка домашнего задания</vt:lpstr>
      <vt:lpstr>Проверка домашнего задания</vt:lpstr>
      <vt:lpstr>Презентация PowerPoint</vt:lpstr>
      <vt:lpstr>ИНДИЙСКИЕ КАСТЫ</vt:lpstr>
      <vt:lpstr>Презентация PowerPoint</vt:lpstr>
      <vt:lpstr>Легенда о происхождении каст</vt:lpstr>
      <vt:lpstr>Презентация PowerPoint</vt:lpstr>
      <vt:lpstr>Легенда о происхождении каст</vt:lpstr>
      <vt:lpstr>КАСТЫ В ИНДИИ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16</cp:revision>
  <dcterms:created xsi:type="dcterms:W3CDTF">2014-11-30T13:49:19Z</dcterms:created>
  <dcterms:modified xsi:type="dcterms:W3CDTF">2014-12-03T06:54:38Z</dcterms:modified>
</cp:coreProperties>
</file>